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74" r:id="rId4"/>
    <p:sldId id="258" r:id="rId5"/>
    <p:sldId id="266" r:id="rId6"/>
    <p:sldId id="268" r:id="rId7"/>
    <p:sldId id="267" r:id="rId8"/>
    <p:sldId id="259" r:id="rId9"/>
    <p:sldId id="269" r:id="rId10"/>
    <p:sldId id="270" r:id="rId11"/>
    <p:sldId id="271" r:id="rId12"/>
    <p:sldId id="260" r:id="rId13"/>
    <p:sldId id="272" r:id="rId14"/>
    <p:sldId id="273" r:id="rId15"/>
    <p:sldId id="261" r:id="rId16"/>
    <p:sldId id="276" r:id="rId17"/>
    <p:sldId id="275" r:id="rId18"/>
    <p:sldId id="262" r:id="rId19"/>
    <p:sldId id="277" r:id="rId20"/>
    <p:sldId id="278" r:id="rId21"/>
    <p:sldId id="279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88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77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15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247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030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335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296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122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86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46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4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83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28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65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78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37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1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F0797E5-89A7-4965-93E9-C3FBA863A54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51B0E52-BF8F-40DA-BB83-53565D4EB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71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18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19.xml"/><Relationship Id="rId2" Type="http://schemas.openxmlformats.org/officeDocument/2006/relationships/image" Target="../media/image2.png"/><Relationship Id="rId16" Type="http://schemas.openxmlformats.org/officeDocument/2006/relationships/slide" Target="slide16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11.xml"/><Relationship Id="rId5" Type="http://schemas.openxmlformats.org/officeDocument/2006/relationships/slide" Target="slide6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19" Type="http://schemas.openxmlformats.org/officeDocument/2006/relationships/slide" Target="slide20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5.xml"/><Relationship Id="rId18" Type="http://schemas.openxmlformats.org/officeDocument/2006/relationships/slide" Target="slide20.xml"/><Relationship Id="rId3" Type="http://schemas.openxmlformats.org/officeDocument/2006/relationships/slide" Target="slide5.xml"/><Relationship Id="rId7" Type="http://schemas.openxmlformats.org/officeDocument/2006/relationships/slide" Target="slide11.xml"/><Relationship Id="rId12" Type="http://schemas.openxmlformats.org/officeDocument/2006/relationships/slide" Target="slide10.xml"/><Relationship Id="rId17" Type="http://schemas.openxmlformats.org/officeDocument/2006/relationships/slide" Target="slide19.xml"/><Relationship Id="rId2" Type="http://schemas.openxmlformats.org/officeDocument/2006/relationships/slide" Target="slide4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9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10" Type="http://schemas.openxmlformats.org/officeDocument/2006/relationships/slide" Target="slide8.xml"/><Relationship Id="rId19" Type="http://schemas.openxmlformats.org/officeDocument/2006/relationships/slide" Target="slide21.xml"/><Relationship Id="rId4" Type="http://schemas.openxmlformats.org/officeDocument/2006/relationships/slide" Target="slide6.xml"/><Relationship Id="rId9" Type="http://schemas.openxmlformats.org/officeDocument/2006/relationships/slide" Target="slide14.xml"/><Relationship Id="rId1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archimed.pro/blog/meditsinskie-blanki-kakie-byvayut-gde-vzyat-i-pochemu-elektronnye-blanki-udobnee-bumazhnykh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462424"/>
            <a:ext cx="8825658" cy="2677648"/>
          </a:xfrm>
        </p:spPr>
        <p:txBody>
          <a:bodyPr>
            <a:normAutofit/>
          </a:bodyPr>
          <a:lstStyle/>
          <a:p>
            <a:r>
              <a:rPr lang="ru-RU" sz="3200" smtClean="0"/>
              <a:t>Практика № 1. Разработка мультимедийной презентации</a:t>
            </a:r>
            <a:r>
              <a:rPr lang="ru-RU" sz="3200"/>
              <a:t> </a:t>
            </a:r>
            <a:r>
              <a:rPr lang="ru-RU" sz="3200" smtClean="0"/>
              <a:t>по теме: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ru-RU" sz="3200" smtClean="0"/>
              <a:t>«Анализ </a:t>
            </a:r>
            <a:r>
              <a:rPr lang="ru-RU" sz="3200"/>
              <a:t>предметной области </a:t>
            </a:r>
            <a:r>
              <a:rPr lang="en-US" sz="3200" smtClean="0"/>
              <a:t>“</a:t>
            </a:r>
            <a:r>
              <a:rPr lang="ru-RU" sz="3200" smtClean="0"/>
              <a:t>цифровая медицина</a:t>
            </a:r>
            <a:r>
              <a:rPr lang="en-US" sz="3200" smtClean="0"/>
              <a:t>”</a:t>
            </a:r>
            <a:r>
              <a:rPr lang="ru-RU" sz="3200" smtClean="0"/>
              <a:t> </a:t>
            </a:r>
            <a:r>
              <a:rPr lang="ru-RU" sz="3200"/>
              <a:t>средствами проектирования электронного </a:t>
            </a:r>
            <a:r>
              <a:rPr lang="ru-RU" sz="3200" smtClean="0"/>
              <a:t>контента»</a:t>
            </a:r>
            <a:endParaRPr lang="ru-RU" sz="32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mtClean="0"/>
              <a:t>Выполнила: Морозова Валерия АДЭУ-211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55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Электронные справки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9928682" cy="1026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/>
              <a:t>И</a:t>
            </a:r>
            <a:r>
              <a:rPr lang="ru-RU" smtClean="0"/>
              <a:t>нформация о том, какие справки для чего нужны, как их получить и у какого специалиста, также выписки по результатам анализов и подвежения результатов, утвержденные электронной подписью врача.</a:t>
            </a:r>
            <a:endParaRPr lang="ru-RU" b="1" smtClean="0"/>
          </a:p>
          <a:p>
            <a:pPr marL="0" indent="0">
              <a:buNone/>
            </a:pPr>
            <a:endParaRPr lang="ru-RU"/>
          </a:p>
          <a:p>
            <a:endParaRPr lang="ru-RU"/>
          </a:p>
        </p:txBody>
      </p:sp>
      <p:pic>
        <p:nvPicPr>
          <p:cNvPr id="4098" name="Picture 2" descr="https://avatars.mds.yandex.net/i?id=f42efa61a6a3f1e4242a19ae803fb9a596649514-918304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8" y="3732789"/>
            <a:ext cx="7316643" cy="277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92923" y="6199020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1240654" y="5952836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0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Онлайн-консультации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9402210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>
                <a:cs typeface="Arial" panose="020B0604020202020204" pitchFamily="34" charset="0"/>
              </a:rPr>
              <a:t>Телемедицина</a:t>
            </a:r>
            <a:r>
              <a:rPr lang="ru-RU">
                <a:cs typeface="Arial" panose="020B0604020202020204" pitchFamily="34" charset="0"/>
              </a:rPr>
              <a:t> — это связь врача и пациента через интернет с целью уточнить диагноз, проконсультироваться по поводу препаратов, выписанных другим врачом, разбора анализов и другое</a:t>
            </a:r>
            <a:r>
              <a:rPr lang="ru-RU" smtClean="0"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>
                <a:cs typeface="Arial" panose="020B0604020202020204" pitchFamily="34" charset="0"/>
              </a:rPr>
              <a:t>Консультации </a:t>
            </a:r>
            <a:r>
              <a:rPr lang="ru-RU" b="1" smtClean="0">
                <a:cs typeface="Arial" panose="020B0604020202020204" pitchFamily="34" charset="0"/>
              </a:rPr>
              <a:t>пациента с врачом </a:t>
            </a:r>
            <a:r>
              <a:rPr lang="ru-RU" smtClean="0">
                <a:cs typeface="Arial" panose="020B0604020202020204" pitchFamily="34" charset="0"/>
              </a:rPr>
              <a:t>могут </a:t>
            </a:r>
            <a:r>
              <a:rPr lang="ru-RU">
                <a:cs typeface="Arial" panose="020B0604020202020204" pitchFamily="34" charset="0"/>
              </a:rPr>
              <a:t>осуществляться через мессенджеры, социальные сети, медицинские агрегаторы с встроенной онлайн-консультацией или по видеосвязи</a:t>
            </a:r>
            <a:r>
              <a:rPr lang="ru-RU" smtClean="0">
                <a:cs typeface="Arial" panose="020B0604020202020204" pitchFamily="34" charset="0"/>
              </a:rPr>
              <a:t>. </a:t>
            </a:r>
            <a:r>
              <a:rPr lang="ru-RU">
                <a:cs typeface="Arial" panose="020B0604020202020204" pitchFamily="34" charset="0"/>
              </a:rPr>
              <a:t>Это обычный прием у врача, только в виде онлайн-консультации или переписки. Пациент </a:t>
            </a:r>
            <a:r>
              <a:rPr lang="ru-RU" smtClean="0">
                <a:cs typeface="Arial" panose="020B0604020202020204" pitchFamily="34" charset="0"/>
              </a:rPr>
              <a:t>рассказывает о </a:t>
            </a:r>
            <a:r>
              <a:rPr lang="ru-RU">
                <a:cs typeface="Arial" panose="020B0604020202020204" pitchFamily="34" charset="0"/>
              </a:rPr>
              <a:t>своей проблеме, а </a:t>
            </a:r>
            <a:r>
              <a:rPr lang="ru-RU" smtClean="0">
                <a:cs typeface="Arial" panose="020B0604020202020204" pitchFamily="34" charset="0"/>
              </a:rPr>
              <a:t>врач корректирует </a:t>
            </a:r>
            <a:r>
              <a:rPr lang="ru-RU">
                <a:cs typeface="Arial" panose="020B0604020202020204" pitchFamily="34" charset="0"/>
              </a:rPr>
              <a:t>лечение, разбираете анализы, </a:t>
            </a:r>
            <a:r>
              <a:rPr lang="ru-RU" smtClean="0">
                <a:cs typeface="Arial" panose="020B0604020202020204" pitchFamily="34" charset="0"/>
              </a:rPr>
              <a:t>направляет </a:t>
            </a:r>
            <a:r>
              <a:rPr lang="ru-RU">
                <a:cs typeface="Arial" panose="020B0604020202020204" pitchFamily="34" charset="0"/>
              </a:rPr>
              <a:t>на дальнейшее обследование в клинику</a:t>
            </a:r>
            <a:r>
              <a:rPr lang="ru-RU" smtClean="0">
                <a:cs typeface="Arial" panose="020B0604020202020204" pitchFamily="34" charset="0"/>
              </a:rPr>
              <a:t>.</a:t>
            </a:r>
          </a:p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725069" y="6091505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6" name="Стрелка вверх 5">
            <a:hlinkClick r:id="rId2" action="ppaction://hlinksldjump"/>
          </p:cNvPr>
          <p:cNvSpPr/>
          <p:nvPr/>
        </p:nvSpPr>
        <p:spPr>
          <a:xfrm>
            <a:off x="10972800" y="5957455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79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Форум врачей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3694137" cy="148820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3300" b="1" smtClean="0">
                <a:cs typeface="Arial" panose="020B0604020202020204" pitchFamily="34" charset="0"/>
              </a:rPr>
              <a:t>Онлайн-консультации врачей </a:t>
            </a:r>
            <a:r>
              <a:rPr lang="ru-RU" sz="3300" smtClean="0">
                <a:cs typeface="Arial" panose="020B0604020202020204" pitchFamily="34" charset="0"/>
              </a:rPr>
              <a:t>друг с другом могут происходить в результате возникновения спорных вопросов при определении диагноза пациента</a:t>
            </a:r>
          </a:p>
          <a:p>
            <a:endParaRPr lang="ru-RU"/>
          </a:p>
        </p:txBody>
      </p:sp>
      <p:pic>
        <p:nvPicPr>
          <p:cNvPr id="5122" name="Picture 2" descr="https://catherineasquithgallery.com/uploads/posts/2021-02/1613638420_34-p-fon-dlya-prezentatsii-sotsialnii-3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0" b="3717"/>
          <a:stretch/>
        </p:blipFill>
        <p:spPr bwMode="auto">
          <a:xfrm>
            <a:off x="5101533" y="2662097"/>
            <a:ext cx="4919922" cy="33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85104" y="6163025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1032835" y="5911334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207491" y="623005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Форум врачей, доступный пациентам</a:t>
            </a:r>
            <a:endParaRPr lang="ru-RU"/>
          </a:p>
        </p:txBody>
      </p:sp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1639357" y="6348528"/>
            <a:ext cx="452387" cy="18382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64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Консультация с ИИ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5042646" cy="34163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>
                <a:cs typeface="Arial" panose="020B0604020202020204" pitchFamily="34" charset="0"/>
              </a:rPr>
              <a:t>Люди могут консультироваться с искусственным интеллектом по вопросам ведения здорового образа жизни через различные мобильные приложения, онлайн платформы и умные устройства</a:t>
            </a:r>
            <a:r>
              <a:rPr lang="ru-RU" smtClean="0"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>
                <a:cs typeface="Arial" panose="020B0604020202020204" pitchFamily="34" charset="0"/>
              </a:rPr>
              <a:t>Существует множество приложений, которые используют искусственный интеллект для анализа данных о вашем образе жизни, таких как питание, физическая активность, сон и стресс. На основе этих данных AI может предложить рекомендации по улучшению вашего здоровья.</a:t>
            </a:r>
            <a:endParaRPr lang="ru-RU" smtClean="0">
              <a:cs typeface="Arial" panose="020B0604020202020204" pitchFamily="34" charset="0"/>
            </a:endParaRPr>
          </a:p>
          <a:p>
            <a:endParaRPr lang="ru-RU"/>
          </a:p>
        </p:txBody>
      </p:sp>
      <p:pic>
        <p:nvPicPr>
          <p:cNvPr id="1026" name="Picture 2" descr="https://thinktanks.by/files/401/602/51_mai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148" y="2668711"/>
            <a:ext cx="3768725" cy="259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00510" y="6071245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0948241" y="5819554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2733770" y="5885107"/>
            <a:ext cx="452387" cy="1838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>
            <a:hlinkClick r:id="rId5" action="ppaction://hlinksldjump"/>
          </p:cNvPr>
          <p:cNvSpPr/>
          <p:nvPr/>
        </p:nvSpPr>
        <p:spPr>
          <a:xfrm>
            <a:off x="2733769" y="6348662"/>
            <a:ext cx="452387" cy="18382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430978" y="5774017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Консультация с ИИ</a:t>
            </a: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430978" y="625591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Чат </a:t>
            </a:r>
            <a:r>
              <a:rPr lang="en-US" smtClean="0"/>
              <a:t>GPT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3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Отклики пациентов о врачах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8699" y="2852882"/>
            <a:ext cx="530126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mtClean="0">
                <a:cs typeface="Arial" panose="020B0604020202020204" pitchFamily="34" charset="0"/>
              </a:rPr>
              <a:t>После проведения удаленной консультации пациент в праве дать обратную связь публично и зафиксировать ее в письменном виде в приложении, для того, чтобы в дальнейшем другие пациенты могли знать, к кому им лучше обратиться. Также видя тех, кто обращался к врачу, можно напрямую связаться с человеком и детально уточнить интересующие вопросы.</a:t>
            </a:r>
          </a:p>
          <a:p>
            <a:endParaRPr lang="ru-RU"/>
          </a:p>
        </p:txBody>
      </p:sp>
      <p:pic>
        <p:nvPicPr>
          <p:cNvPr id="2050" name="Picture 2" descr="https://uralskie-zori.ru/wp-content/uploads/2023/03/b-kardineo-pro.handsome-trade.com-screen-capture-2023-03-22_22-35-1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07" y="2603500"/>
            <a:ext cx="4765965" cy="28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06595" y="6084516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1000506" y="5901975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1154954" y="6313442"/>
            <a:ext cx="452387" cy="18382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862357" y="6220690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Отзывы на сайте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8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420682" cy="706964"/>
          </a:xfrm>
        </p:spPr>
        <p:txBody>
          <a:bodyPr/>
          <a:lstStyle/>
          <a:p>
            <a:r>
              <a:rPr lang="ru-RU" smtClean="0"/>
              <a:t>Мониторинг состояния здоровья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5051882" cy="3416300"/>
          </a:xfrm>
        </p:spPr>
        <p:txBody>
          <a:bodyPr/>
          <a:lstStyle/>
          <a:p>
            <a:pPr marL="0" indent="0">
              <a:buNone/>
            </a:pPr>
            <a:r>
              <a:rPr lang="ru-RU"/>
              <a:t>Умные часы, браслеты и другие устройства мониторинга </a:t>
            </a:r>
            <a:r>
              <a:rPr lang="ru-RU" smtClean="0"/>
              <a:t>здоровья, подключенные к смартфону через приложение, </a:t>
            </a:r>
            <a:r>
              <a:rPr lang="ru-RU"/>
              <a:t>могут использовать AI для анализа данных о вашем физическом состоянии, сна и </a:t>
            </a:r>
            <a:r>
              <a:rPr lang="ru-RU" smtClean="0"/>
              <a:t>активности </a:t>
            </a:r>
            <a:r>
              <a:rPr lang="ru-RU"/>
              <a:t>в течение дня</a:t>
            </a:r>
            <a:r>
              <a:rPr lang="ru-RU" smtClean="0"/>
              <a:t>. </a:t>
            </a:r>
            <a:r>
              <a:rPr lang="ru-RU"/>
              <a:t>На основе этих данных они могут давать вам советы по улучшению вашего образа жизни</a:t>
            </a:r>
            <a:r>
              <a:rPr lang="ru-RU" smtClean="0"/>
              <a:t>.</a:t>
            </a:r>
          </a:p>
          <a:p>
            <a:pPr marL="0" indent="0">
              <a:buNone/>
            </a:pPr>
            <a:endParaRPr lang="ru-RU" smtClean="0"/>
          </a:p>
        </p:txBody>
      </p:sp>
      <p:pic>
        <p:nvPicPr>
          <p:cNvPr id="3074" name="Picture 2" descr="https://cdnstatic.rg.ru/uploads/images/162/03/47/Depositphotos_183621904_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280" y="2714336"/>
            <a:ext cx="3907848" cy="260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03397" y="6054436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0751128" y="5855688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36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420682" cy="706964"/>
          </a:xfrm>
        </p:spPr>
        <p:txBody>
          <a:bodyPr/>
          <a:lstStyle/>
          <a:p>
            <a:r>
              <a:rPr lang="ru-RU" smtClean="0"/>
              <a:t>Запись на прием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3268518"/>
            <a:ext cx="4839446" cy="2587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mtClean="0"/>
              <a:t>Запись на прием с телефона возможен к любому свободному врачу в удобное время. Клиника </a:t>
            </a:r>
            <a:r>
              <a:rPr lang="ru-RU"/>
              <a:t>не теряет клиентов, потому что администратор не успел взять трубку. Пациент может сам записаться на прием через онлайн-запись в приложении или на </a:t>
            </a:r>
            <a:r>
              <a:rPr lang="ru-RU" smtClean="0"/>
              <a:t>сайте.</a:t>
            </a:r>
            <a:endParaRPr lang="ru-RU"/>
          </a:p>
          <a:p>
            <a:endParaRPr lang="ru-RU" smtClean="0"/>
          </a:p>
          <a:p>
            <a:endParaRPr lang="ru-RU" smtClean="0"/>
          </a:p>
          <a:p>
            <a:pPr marL="0" indent="0">
              <a:buNone/>
            </a:pPr>
            <a:endParaRPr lang="ru-RU"/>
          </a:p>
        </p:txBody>
      </p:sp>
      <p:pic>
        <p:nvPicPr>
          <p:cNvPr id="4098" name="Picture 2" descr="https://minzdrav.sakhalin.gov.ru/files/user_upload/19022020_000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6" y="2554721"/>
            <a:ext cx="3465079" cy="34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77286" y="6163025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0825017" y="5911334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1366788" y="5908963"/>
            <a:ext cx="452387" cy="1838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017031" y="583513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Бот-ассистент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9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420682" cy="706964"/>
          </a:xfrm>
        </p:spPr>
        <p:txBody>
          <a:bodyPr/>
          <a:lstStyle/>
          <a:p>
            <a:r>
              <a:rPr lang="ru-RU" smtClean="0"/>
              <a:t>Чат </a:t>
            </a:r>
            <a:r>
              <a:rPr lang="en-US" smtClean="0"/>
              <a:t>GPT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4645482" cy="3416300"/>
          </a:xfrm>
        </p:spPr>
        <p:txBody>
          <a:bodyPr/>
          <a:lstStyle/>
          <a:p>
            <a:pPr marL="0" indent="0">
              <a:buNone/>
            </a:pPr>
            <a:r>
              <a:rPr lang="ru-RU" b="1" smtClean="0"/>
              <a:t>Чат </a:t>
            </a:r>
            <a:r>
              <a:rPr lang="en-US" b="1" smtClean="0"/>
              <a:t>GPT</a:t>
            </a:r>
            <a:r>
              <a:rPr lang="en-US" smtClean="0"/>
              <a:t>, </a:t>
            </a:r>
            <a:r>
              <a:rPr lang="ru-RU" smtClean="0"/>
              <a:t>встроенный в приложение, может провести анализ симптомов, предположить диагноз и вариант лечения</a:t>
            </a:r>
            <a:r>
              <a:rPr lang="en-US" smtClean="0"/>
              <a:t>. </a:t>
            </a:r>
            <a:r>
              <a:rPr lang="ru-RU"/>
              <a:t>которые могут отвечать на вопросы о здоровье и образе жизни. Эти чат-боты используют искусственный интеллект для анализа информации и предоставления рекомендаций</a:t>
            </a:r>
            <a:r>
              <a:rPr lang="ru-RU" smtClean="0"/>
              <a:t>.</a:t>
            </a:r>
          </a:p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64" y="2650263"/>
            <a:ext cx="4461164" cy="28968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28270" y="6019800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9" name="Стрелка вверх 8">
            <a:hlinkClick r:id="rId3" action="ppaction://hlinksldjump"/>
          </p:cNvPr>
          <p:cNvSpPr/>
          <p:nvPr/>
        </p:nvSpPr>
        <p:spPr>
          <a:xfrm>
            <a:off x="11176001" y="5855609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>
            <a:hlinkClick r:id="rId4" action="ppaction://hlinksldjump"/>
          </p:cNvPr>
          <p:cNvSpPr/>
          <p:nvPr/>
        </p:nvSpPr>
        <p:spPr>
          <a:xfrm>
            <a:off x="1329843" y="5671780"/>
            <a:ext cx="452387" cy="18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>
            <a:hlinkClick r:id="rId5" action="ppaction://hlinksldjump"/>
          </p:cNvPr>
          <p:cNvSpPr/>
          <p:nvPr/>
        </p:nvSpPr>
        <p:spPr>
          <a:xfrm>
            <a:off x="1329843" y="6150590"/>
            <a:ext cx="452387" cy="1838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050473" y="5579028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Консультация с ИИ</a:t>
            </a:r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050473" y="6019800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Диагностика заболеваний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9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1882" cy="706964"/>
          </a:xfrm>
        </p:spPr>
        <p:txBody>
          <a:bodyPr/>
          <a:lstStyle/>
          <a:p>
            <a:r>
              <a:rPr lang="ru-RU" smtClean="0"/>
              <a:t>Организация донорских дней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3063" y="2464954"/>
            <a:ext cx="9088173" cy="1331192"/>
          </a:xfrm>
        </p:spPr>
        <p:txBody>
          <a:bodyPr/>
          <a:lstStyle/>
          <a:p>
            <a:pPr marL="0" indent="0">
              <a:buNone/>
            </a:pPr>
            <a:r>
              <a:rPr lang="ru-RU" smtClean="0"/>
              <a:t>Организация донорских дней как отдельных мероприятий с выделением  дней для студентов, чтобы избежать больших очередей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7" y="3352181"/>
            <a:ext cx="4051444" cy="29978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74813" y="6349999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8" name="Стрелка вверх 7">
            <a:hlinkClick r:id="rId3" action="ppaction://hlinksldjump"/>
          </p:cNvPr>
          <p:cNvSpPr/>
          <p:nvPr/>
        </p:nvSpPr>
        <p:spPr>
          <a:xfrm>
            <a:off x="10698678" y="5754192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5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1882" cy="706964"/>
          </a:xfrm>
        </p:spPr>
        <p:txBody>
          <a:bodyPr/>
          <a:lstStyle/>
          <a:p>
            <a:r>
              <a:rPr lang="ru-RU"/>
              <a:t>Регистрация на мероприятия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499"/>
            <a:ext cx="4396101" cy="3418609"/>
          </a:xfrm>
        </p:spPr>
        <p:txBody>
          <a:bodyPr/>
          <a:lstStyle/>
          <a:p>
            <a:pPr marL="0" indent="0">
              <a:buNone/>
            </a:pPr>
            <a:r>
              <a:rPr lang="ru-RU"/>
              <a:t>М</a:t>
            </a:r>
            <a:r>
              <a:rPr lang="ru-RU" smtClean="0"/>
              <a:t>ероприятия, связанные с поддержанием здорового образа жизни (марафоны, забеги), будут опубликованы на сайты с уведомлением на приложение, все пользователи при желании смогут зарегистрироваться и получить уведомление, чтобы не пропустить мероприятие.</a:t>
            </a:r>
            <a:endParaRPr lang="ru-RU"/>
          </a:p>
        </p:txBody>
      </p:sp>
      <p:pic>
        <p:nvPicPr>
          <p:cNvPr id="5122" name="Picture 2" descr="https://avatars.mds.yandex.net/i?id=caa98f17ddb7acc8a9182d5102477a84_l-5210480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08" y="2603499"/>
            <a:ext cx="4054765" cy="270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21869" y="604769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0769600" y="5796002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3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8297" t="29485" r="23229" b="6234"/>
          <a:stretch/>
        </p:blipFill>
        <p:spPr>
          <a:xfrm>
            <a:off x="558363" y="1"/>
            <a:ext cx="11090594" cy="6857999"/>
          </a:xfrm>
          <a:prstGeom prst="rect">
            <a:avLst/>
          </a:prstGeom>
        </p:spPr>
      </p:pic>
      <p:sp>
        <p:nvSpPr>
          <p:cNvPr id="5" name="Овал 4">
            <a:hlinkClick r:id="rId3" action="ppaction://hlinksldjump"/>
          </p:cNvPr>
          <p:cNvSpPr/>
          <p:nvPr/>
        </p:nvSpPr>
        <p:spPr>
          <a:xfrm>
            <a:off x="2800952" y="5130266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rId4" action="ppaction://hlinksldjump"/>
          </p:cNvPr>
          <p:cNvSpPr/>
          <p:nvPr/>
        </p:nvSpPr>
        <p:spPr>
          <a:xfrm>
            <a:off x="5070910" y="4666649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hlinkClick r:id="rId5" action="ppaction://hlinksldjump"/>
          </p:cNvPr>
          <p:cNvSpPr/>
          <p:nvPr/>
        </p:nvSpPr>
        <p:spPr>
          <a:xfrm>
            <a:off x="7332847" y="2500965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hlinkClick r:id="rId6" action="ppaction://hlinksldjump"/>
          </p:cNvPr>
          <p:cNvSpPr/>
          <p:nvPr/>
        </p:nvSpPr>
        <p:spPr>
          <a:xfrm>
            <a:off x="10056796" y="2500965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hlinkClick r:id="rId7" action="ppaction://hlinksldjump"/>
          </p:cNvPr>
          <p:cNvSpPr/>
          <p:nvPr/>
        </p:nvSpPr>
        <p:spPr>
          <a:xfrm>
            <a:off x="8516755" y="1981201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hlinkClick r:id="rId8" action="ppaction://hlinksldjump"/>
          </p:cNvPr>
          <p:cNvSpPr/>
          <p:nvPr/>
        </p:nvSpPr>
        <p:spPr>
          <a:xfrm>
            <a:off x="7034464" y="4679482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hlinkClick r:id="rId9" action="ppaction://hlinksldjump"/>
          </p:cNvPr>
          <p:cNvSpPr/>
          <p:nvPr/>
        </p:nvSpPr>
        <p:spPr>
          <a:xfrm>
            <a:off x="6986338" y="6158565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hlinkClick r:id="rId10" action="ppaction://hlinksldjump"/>
          </p:cNvPr>
          <p:cNvSpPr/>
          <p:nvPr/>
        </p:nvSpPr>
        <p:spPr>
          <a:xfrm>
            <a:off x="5398169" y="1114927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hlinkClick r:id="rId11" action="ppaction://hlinksldjump"/>
          </p:cNvPr>
          <p:cNvSpPr/>
          <p:nvPr/>
        </p:nvSpPr>
        <p:spPr>
          <a:xfrm>
            <a:off x="5377314" y="2650156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hlinkClick r:id="rId12" action="ppaction://hlinksldjump"/>
          </p:cNvPr>
          <p:cNvSpPr/>
          <p:nvPr/>
        </p:nvSpPr>
        <p:spPr>
          <a:xfrm>
            <a:off x="5398169" y="4754078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hlinkClick r:id="rId13" action="ppaction://hlinksldjump"/>
          </p:cNvPr>
          <p:cNvSpPr/>
          <p:nvPr/>
        </p:nvSpPr>
        <p:spPr>
          <a:xfrm>
            <a:off x="5213684" y="6079958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hlinkClick r:id="rId14" action="ppaction://hlinksldjump"/>
          </p:cNvPr>
          <p:cNvSpPr/>
          <p:nvPr/>
        </p:nvSpPr>
        <p:spPr>
          <a:xfrm>
            <a:off x="6355081" y="2279584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hlinkClick r:id="rId15" action="ppaction://hlinksldjump"/>
          </p:cNvPr>
          <p:cNvSpPr/>
          <p:nvPr/>
        </p:nvSpPr>
        <p:spPr>
          <a:xfrm>
            <a:off x="5367688" y="4455695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hlinkClick r:id="rId16" action="ppaction://hlinksldjump"/>
          </p:cNvPr>
          <p:cNvSpPr/>
          <p:nvPr/>
        </p:nvSpPr>
        <p:spPr>
          <a:xfrm>
            <a:off x="7496476" y="2780097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hlinkClick r:id="rId17" action="ppaction://hlinksldjump"/>
          </p:cNvPr>
          <p:cNvSpPr/>
          <p:nvPr/>
        </p:nvSpPr>
        <p:spPr>
          <a:xfrm>
            <a:off x="4118009" y="1961951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hlinkClick r:id="rId18" action="ppaction://hlinksldjump"/>
          </p:cNvPr>
          <p:cNvSpPr/>
          <p:nvPr/>
        </p:nvSpPr>
        <p:spPr>
          <a:xfrm>
            <a:off x="8720491" y="4831883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hlinkClick r:id="rId19" action="ppaction://hlinksldjump"/>
          </p:cNvPr>
          <p:cNvSpPr/>
          <p:nvPr/>
        </p:nvSpPr>
        <p:spPr>
          <a:xfrm>
            <a:off x="5685322" y="993808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hlinkClick r:id="rId20" action="ppaction://hlinksldjump"/>
          </p:cNvPr>
          <p:cNvSpPr/>
          <p:nvPr/>
        </p:nvSpPr>
        <p:spPr>
          <a:xfrm>
            <a:off x="5521692" y="6158565"/>
            <a:ext cx="327259" cy="298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1882" cy="706964"/>
          </a:xfrm>
        </p:spPr>
        <p:txBody>
          <a:bodyPr/>
          <a:lstStyle/>
          <a:p>
            <a:r>
              <a:rPr lang="ru-RU"/>
              <a:t>Форум от врачей, доступный пациентам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499"/>
            <a:ext cx="9162064" cy="3418609"/>
          </a:xfrm>
        </p:spPr>
        <p:txBody>
          <a:bodyPr/>
          <a:lstStyle/>
          <a:p>
            <a:pPr marL="0" indent="0">
              <a:buNone/>
            </a:pPr>
            <a:r>
              <a:rPr lang="ru-RU" smtClean="0"/>
              <a:t>Форум, где врачи могут давать комментарии к новым препаратам, отвечать на вопросы людей, выражая субъективную позицию, подтвержденную дипломом медицинской специальности.</a:t>
            </a:r>
            <a:endParaRPr lang="ru-RU"/>
          </a:p>
        </p:txBody>
      </p:sp>
      <p:pic>
        <p:nvPicPr>
          <p:cNvPr id="6146" name="Picture 2" descr="https://avatars.mds.yandex.net/i?id=807cf64b40fb41dfa8757c2ea9e68e96_l-8487401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344" y="3675137"/>
            <a:ext cx="5532583" cy="265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45734" y="6331588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0649526" y="5883654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1154954" y="6422211"/>
            <a:ext cx="452387" cy="18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84803" y="632946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Форум врачей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8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1882" cy="706964"/>
          </a:xfrm>
        </p:spPr>
        <p:txBody>
          <a:bodyPr/>
          <a:lstStyle/>
          <a:p>
            <a:r>
              <a:rPr lang="ru-RU" smtClean="0"/>
              <a:t>Отзывы на сайте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499"/>
            <a:ext cx="4645482" cy="22548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mtClean="0"/>
              <a:t>Каждый пациент, посетивший прием того или иного врача, может повлиять на его рейтинг на сайте здравоохранения. Данная возможность будет выступать в качестве мотивации для специалистов в повышении квалификации. </a:t>
            </a:r>
            <a:endParaRPr lang="ru-RU"/>
          </a:p>
        </p:txBody>
      </p:sp>
      <p:pic>
        <p:nvPicPr>
          <p:cNvPr id="7170" name="Picture 2" descr="https://www.computerra.ru/wp-content/uploads/2021/04/picture_compress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52" y="2603499"/>
            <a:ext cx="4796848" cy="31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45734" y="6349999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0701771" y="5815252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1366788" y="5908963"/>
            <a:ext cx="452387" cy="18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958108" y="5816211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Отклики пациентов о врачах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4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2046" y="1998133"/>
            <a:ext cx="8825658" cy="2677648"/>
          </a:xfrm>
        </p:spPr>
        <p:txBody>
          <a:bodyPr/>
          <a:lstStyle/>
          <a:p>
            <a:r>
              <a:rPr lang="ru-RU" smtClean="0"/>
              <a:t>Спасибо за внимание!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35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Структура контента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66983" y="2401455"/>
            <a:ext cx="4710544" cy="4276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1" smtClean="0">
                <a:cs typeface="Arial" panose="020B0604020202020204" pitchFamily="34" charset="0"/>
              </a:rPr>
              <a:t>Искусственный интеллект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600" smtClean="0">
                <a:solidFill>
                  <a:schemeClr val="tx1"/>
                </a:solidFill>
                <a:cs typeface="Arial" panose="020B0604020202020204" pitchFamily="34" charset="0"/>
                <a:hlinkClick r:id="rId2" action="ppaction://hlinksldjump"/>
              </a:rPr>
              <a:t>Система обработки данных</a:t>
            </a:r>
            <a:endParaRPr lang="ru-RU" sz="160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600" smtClean="0">
                <a:solidFill>
                  <a:schemeClr val="tx1"/>
                </a:solidFill>
                <a:cs typeface="Arial" panose="020B0604020202020204" pitchFamily="34" charset="0"/>
                <a:hlinkClick r:id="rId3" action="ppaction://hlinksldjump"/>
              </a:rPr>
              <a:t>Диагностика заболевания</a:t>
            </a:r>
            <a:endParaRPr lang="ru-RU" sz="160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600" smtClean="0">
                <a:solidFill>
                  <a:schemeClr val="tx1"/>
                </a:solidFill>
                <a:cs typeface="Arial" panose="020B0604020202020204" pitchFamily="34" charset="0"/>
                <a:hlinkClick r:id="rId4" action="ppaction://hlinksldjump"/>
              </a:rPr>
              <a:t>Бот-ассистент</a:t>
            </a:r>
            <a:endParaRPr lang="ru-RU" sz="160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600" smtClean="0">
                <a:solidFill>
                  <a:schemeClr val="tx1"/>
                </a:solidFill>
                <a:cs typeface="Arial" panose="020B0604020202020204" pitchFamily="34" charset="0"/>
                <a:hlinkClick r:id="rId5" action="ppaction://hlinksldjump"/>
              </a:rPr>
              <a:t>Ассистирование операций</a:t>
            </a:r>
            <a:endParaRPr lang="ru-RU" sz="160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b="1" smtClean="0">
                <a:cs typeface="Arial" panose="020B0604020202020204" pitchFamily="34" charset="0"/>
              </a:rPr>
              <a:t>Телемедицина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600" smtClean="0">
                <a:cs typeface="Arial" panose="020B0604020202020204" pitchFamily="34" charset="0"/>
                <a:hlinkClick r:id="rId6" action="ppaction://hlinksldjump"/>
              </a:rPr>
              <a:t>Форум врачей</a:t>
            </a:r>
            <a:endParaRPr lang="ru-RU" sz="1600" smtClean="0"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600" smtClean="0">
                <a:cs typeface="Arial" panose="020B0604020202020204" pitchFamily="34" charset="0"/>
                <a:hlinkClick r:id="rId7" action="ppaction://hlinksldjump"/>
              </a:rPr>
              <a:t>Онлайн-консультации</a:t>
            </a:r>
            <a:endParaRPr lang="ru-RU" sz="1600" smtClean="0"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600" smtClean="0">
                <a:cs typeface="Arial" panose="020B0604020202020204" pitchFamily="34" charset="0"/>
                <a:hlinkClick r:id="rId8" action="ppaction://hlinksldjump"/>
              </a:rPr>
              <a:t>Консультации с ИИ</a:t>
            </a:r>
            <a:endParaRPr lang="ru-RU" sz="1600" smtClean="0"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600" smtClean="0">
                <a:cs typeface="Arial" panose="020B0604020202020204" pitchFamily="34" charset="0"/>
                <a:hlinkClick r:id="rId9" action="ppaction://hlinksldjump"/>
              </a:rPr>
              <a:t>Отклики пациентов о врачах</a:t>
            </a:r>
            <a:endParaRPr lang="ru-RU" sz="1600" smtClean="0">
              <a:cs typeface="Arial" panose="020B0604020202020204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348461" y="2401455"/>
            <a:ext cx="4710544" cy="4276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700" b="1" smtClean="0">
                <a:cs typeface="Arial" panose="020B0604020202020204" pitchFamily="34" charset="0"/>
              </a:rPr>
              <a:t>Электронный документооборот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>
                <a:cs typeface="Arial" panose="020B0604020202020204" pitchFamily="34" charset="0"/>
                <a:hlinkClick r:id="rId10" action="ppaction://hlinksldjump"/>
              </a:rPr>
              <a:t>Электронные бланки</a:t>
            </a:r>
            <a:endParaRPr lang="ru-RU" sz="1700"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smtClean="0">
                <a:cs typeface="Arial" panose="020B0604020202020204" pitchFamily="34" charset="0"/>
                <a:hlinkClick r:id="rId11" action="ppaction://hlinksldjump"/>
              </a:rPr>
              <a:t>Результаты </a:t>
            </a:r>
            <a:r>
              <a:rPr lang="ru-RU" sz="1700">
                <a:cs typeface="Arial" panose="020B0604020202020204" pitchFamily="34" charset="0"/>
                <a:hlinkClick r:id="rId11" action="ppaction://hlinksldjump"/>
              </a:rPr>
              <a:t>анализов</a:t>
            </a:r>
            <a:endParaRPr lang="en-US" sz="1700"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smtClean="0">
                <a:cs typeface="Arial" panose="020B0604020202020204" pitchFamily="34" charset="0"/>
                <a:hlinkClick r:id="rId12" action="ppaction://hlinksldjump"/>
              </a:rPr>
              <a:t>Электронные </a:t>
            </a:r>
            <a:r>
              <a:rPr lang="ru-RU" sz="1700">
                <a:cs typeface="Arial" panose="020B0604020202020204" pitchFamily="34" charset="0"/>
                <a:hlinkClick r:id="rId12" action="ppaction://hlinksldjump"/>
              </a:rPr>
              <a:t>справки</a:t>
            </a:r>
            <a:endParaRPr lang="ru-RU" sz="1700" b="1"/>
          </a:p>
          <a:p>
            <a:pPr marL="0" indent="0">
              <a:buNone/>
            </a:pPr>
            <a:r>
              <a:rPr lang="ru-RU" sz="1700" b="1" smtClean="0"/>
              <a:t>Разработка </a:t>
            </a:r>
            <a:r>
              <a:rPr lang="ru-RU" sz="1700" b="1"/>
              <a:t>мобильного приложения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>
                <a:hlinkClick r:id="rId13" action="ppaction://hlinksldjump"/>
              </a:rPr>
              <a:t>Мониторинг состояния здоровья</a:t>
            </a:r>
            <a:endParaRPr lang="ru-RU" sz="17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>
                <a:hlinkClick r:id="rId14" action="ppaction://hlinksldjump"/>
              </a:rPr>
              <a:t>Запись на прием</a:t>
            </a:r>
            <a:endParaRPr lang="ru-RU" sz="17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>
                <a:hlinkClick r:id="rId15" action="ppaction://hlinksldjump"/>
              </a:rPr>
              <a:t>Чат </a:t>
            </a:r>
            <a:r>
              <a:rPr lang="en-US" sz="1700" smtClean="0">
                <a:hlinkClick r:id="rId15" action="ppaction://hlinksldjump"/>
              </a:rPr>
              <a:t>GPT</a:t>
            </a:r>
            <a:endParaRPr lang="ru-RU" sz="1700" smtClean="0"/>
          </a:p>
          <a:p>
            <a:pPr marL="0" indent="0">
              <a:buNone/>
            </a:pPr>
            <a:r>
              <a:rPr lang="ru-RU" sz="1700" b="1"/>
              <a:t>Создание сайта и размещение контента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>
                <a:hlinkClick r:id="rId16" action="ppaction://hlinksldjump"/>
              </a:rPr>
              <a:t>Организация донорских дней</a:t>
            </a:r>
            <a:endParaRPr lang="ru-RU" sz="17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>
                <a:hlinkClick r:id="rId17" action="ppaction://hlinksldjump"/>
              </a:rPr>
              <a:t>Регистрация на мероприятия</a:t>
            </a:r>
            <a:endParaRPr lang="ru-RU" sz="17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>
                <a:hlinkClick r:id="rId18" action="ppaction://hlinksldjump"/>
              </a:rPr>
              <a:t>Форум от врачей, доступный пациентам</a:t>
            </a:r>
            <a:endParaRPr lang="ru-RU" sz="17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>
                <a:hlinkClick r:id="rId19" action="ppaction://hlinksldjump"/>
              </a:rPr>
              <a:t>Отзывы на сайте</a:t>
            </a:r>
            <a:endParaRPr lang="ru-RU" sz="1700"/>
          </a:p>
          <a:p>
            <a:pPr marL="0" indent="0">
              <a:buNone/>
            </a:pP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0885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Система обработки данных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7645" y="2418772"/>
            <a:ext cx="11184827" cy="3797301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400">
                <a:cs typeface="Arial" panose="020B0604020202020204" pitchFamily="34" charset="0"/>
              </a:rPr>
              <a:t>Система обработки данных в цифровой медицине </a:t>
            </a:r>
            <a:r>
              <a:rPr lang="ru-RU" sz="6400" smtClean="0">
                <a:cs typeface="Arial" panose="020B0604020202020204" pitchFamily="34" charset="0"/>
              </a:rPr>
              <a:t>с помощью ИИ </a:t>
            </a:r>
            <a:r>
              <a:rPr lang="ru-RU" sz="6400">
                <a:cs typeface="Arial" panose="020B0604020202020204" pitchFamily="34" charset="0"/>
              </a:rPr>
              <a:t>включает в себя несколько этапов: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640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400">
                <a:cs typeface="Arial" panose="020B0604020202020204" pitchFamily="34" charset="0"/>
              </a:rPr>
              <a:t>1. Сбор данных: информация о пациентах собирается с помощью различных устройств и датчиков, таких как медицинские приборы, мобильные приложения, электронные медицинские записи и другие.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640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400">
                <a:cs typeface="Arial" panose="020B0604020202020204" pitchFamily="34" charset="0"/>
              </a:rPr>
              <a:t>2. Хранение данных: данные о пациентах хранятся в цифровом виде в специальных базах данных или облачных хранилищах, обеспечивая доступность и безопасность информации.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640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400">
                <a:cs typeface="Arial" panose="020B0604020202020204" pitchFamily="34" charset="0"/>
              </a:rPr>
              <a:t>3. Обработка данных: данные обрабатываются с помощью различных алгоритмов и программного обеспечения для анализа, интерпретации и выявления паттернов или аномалий.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640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400">
                <a:cs typeface="Arial" panose="020B0604020202020204" pitchFamily="34" charset="0"/>
              </a:rPr>
              <a:t>4. Визуализация данных: результаты обработки данных представляются в удобной форме для врачей и других медицинских специалистов, например, в виде графиков, таблиц или дашбордов.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640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6400">
                <a:cs typeface="Arial" panose="020B0604020202020204" pitchFamily="34" charset="0"/>
              </a:rPr>
              <a:t>5. Принятие решений: на основе обработанных данных врачи могут делать диагнозы, определять лечение и принимать другие медицинские решения.</a:t>
            </a:r>
            <a:endParaRPr lang="ru-RU" sz="6400" smtClean="0">
              <a:cs typeface="Arial" panose="020B0604020202020204" pitchFamily="34" charset="0"/>
            </a:endParaRPr>
          </a:p>
          <a:p>
            <a:endParaRPr lang="ru-RU"/>
          </a:p>
        </p:txBody>
      </p:sp>
      <p:sp>
        <p:nvSpPr>
          <p:cNvPr id="4" name="Стрелка вверх 3">
            <a:hlinkClick r:id="rId2" action="ppaction://hlinksldjump"/>
          </p:cNvPr>
          <p:cNvSpPr/>
          <p:nvPr/>
        </p:nvSpPr>
        <p:spPr>
          <a:xfrm>
            <a:off x="11582399" y="6084454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9374909" y="6336145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2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Диагностика заболеваний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9457628" cy="2950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smtClean="0">
                <a:cs typeface="Arial" panose="020B0604020202020204" pitchFamily="34" charset="0"/>
              </a:rPr>
              <a:t>Искусственный интеллект </a:t>
            </a:r>
            <a:r>
              <a:rPr lang="ru-RU" sz="1600">
                <a:cs typeface="Arial" panose="020B0604020202020204" pitchFamily="34" charset="0"/>
              </a:rPr>
              <a:t>имеет доступ к большому количеству медицинских данных, поэтому может быстро анализировать и предлагать решения. </a:t>
            </a:r>
            <a:r>
              <a:rPr lang="ru-RU" sz="1600" smtClean="0">
                <a:cs typeface="Arial" panose="020B0604020202020204" pitchFamily="34" charset="0"/>
              </a:rPr>
              <a:t>Например</a:t>
            </a:r>
            <a:r>
              <a:rPr lang="ru-RU" sz="1600">
                <a:cs typeface="Arial" panose="020B0604020202020204" pitchFamily="34" charset="0"/>
              </a:rPr>
              <a:t>, пациент сообщает чату симптомы</a:t>
            </a:r>
            <a:r>
              <a:rPr lang="ru-RU" sz="1600" i="1">
                <a:cs typeface="Arial" panose="020B0604020202020204" pitchFamily="34" charset="0"/>
              </a:rPr>
              <a:t>: </a:t>
            </a:r>
            <a:r>
              <a:rPr lang="ru-RU" sz="1600">
                <a:cs typeface="Arial" panose="020B0604020202020204" pitchFamily="34" charset="0"/>
              </a:rPr>
              <a:t>«головная боль» </a:t>
            </a:r>
            <a:r>
              <a:rPr lang="ru-RU" sz="1600" i="1">
                <a:cs typeface="Arial" panose="020B0604020202020204" pitchFamily="34" charset="0"/>
              </a:rPr>
              <a:t>или </a:t>
            </a:r>
            <a:r>
              <a:rPr lang="ru-RU" sz="1600">
                <a:cs typeface="Arial" panose="020B0604020202020204" pitchFamily="34" charset="0"/>
              </a:rPr>
              <a:t>«лихорадка». Нейронная сеть анализирует данные других пациентов со схожими медицинскими состояниями и предлагает возможный диагноз</a:t>
            </a:r>
            <a:r>
              <a:rPr lang="ru-RU" sz="1600" smtClean="0">
                <a:cs typeface="Arial" panose="020B0604020202020204" pitchFamily="34" charset="0"/>
              </a:rPr>
              <a:t>)</a:t>
            </a:r>
            <a:endParaRPr lang="ru-RU" sz="160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smtClean="0">
                <a:cs typeface="Arial" panose="020B0604020202020204" pitchFamily="34" charset="0"/>
              </a:rPr>
              <a:t>Также ИИ может </a:t>
            </a:r>
            <a:r>
              <a:rPr lang="ru-RU" sz="1600">
                <a:cs typeface="Arial" panose="020B0604020202020204" pitchFamily="34" charset="0"/>
              </a:rPr>
              <a:t>помочь разрабатывать индивидуализированные методы лечения и диагностики на основе генетического кода пациента и других факторов</a:t>
            </a:r>
            <a:r>
              <a:rPr lang="ru-RU" sz="1600" smtClean="0">
                <a:cs typeface="Arial" panose="020B0604020202020204" pitchFamily="34" charset="0"/>
              </a:rPr>
              <a:t>.</a:t>
            </a:r>
            <a:endParaRPr lang="ru-RU" sz="160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>
                <a:cs typeface="Arial" panose="020B0604020202020204" pitchFamily="34" charset="0"/>
              </a:rPr>
              <a:t>Хотя ИИ не может заменить профессионального врача, он может значительно улучшить точность диагностики, ускорить процесс принятия решений и помочь врачам принимать более обоснованные решения о лечении пациентов. </a:t>
            </a:r>
            <a:endParaRPr lang="ru-RU" sz="1600" b="1" smtClean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632706" y="6160654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6" name="Стрелка вверх 5">
            <a:hlinkClick r:id="rId2" action="ppaction://hlinksldjump"/>
          </p:cNvPr>
          <p:cNvSpPr/>
          <p:nvPr/>
        </p:nvSpPr>
        <p:spPr>
          <a:xfrm>
            <a:off x="10982035" y="5908963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896098" y="579132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Чат </a:t>
            </a:r>
            <a:r>
              <a:rPr lang="en-US" smtClean="0"/>
              <a:t>GPT</a:t>
            </a:r>
            <a:r>
              <a:rPr lang="ru-RU" smtClean="0"/>
              <a:t> </a:t>
            </a:r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896098" y="6227679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Консультация с ИИ</a:t>
            </a:r>
            <a:endParaRPr lang="ru-RU"/>
          </a:p>
        </p:txBody>
      </p:sp>
      <p:sp>
        <p:nvSpPr>
          <p:cNvPr id="9" name="Стрелка вправо 8">
            <a:hlinkClick r:id="rId3" action="ppaction://hlinksldjump"/>
          </p:cNvPr>
          <p:cNvSpPr/>
          <p:nvPr/>
        </p:nvSpPr>
        <p:spPr>
          <a:xfrm>
            <a:off x="1366788" y="5908963"/>
            <a:ext cx="452387" cy="18382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>
            <a:hlinkClick r:id="rId4" action="ppaction://hlinksldjump"/>
          </p:cNvPr>
          <p:cNvSpPr/>
          <p:nvPr/>
        </p:nvSpPr>
        <p:spPr>
          <a:xfrm>
            <a:off x="1366787" y="6345320"/>
            <a:ext cx="452387" cy="18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52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Бот-ассистент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847" y="2603499"/>
            <a:ext cx="5602951" cy="3557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>
                <a:cs typeface="Arial" panose="020B0604020202020204" pitchFamily="34" charset="0"/>
              </a:rPr>
              <a:t>С</a:t>
            </a:r>
            <a:r>
              <a:rPr lang="ru-RU" smtClean="0">
                <a:cs typeface="Arial" panose="020B0604020202020204" pitchFamily="34" charset="0"/>
              </a:rPr>
              <a:t> </a:t>
            </a:r>
            <a:r>
              <a:rPr lang="ru-RU">
                <a:cs typeface="Arial" panose="020B0604020202020204" pitchFamily="34" charset="0"/>
              </a:rPr>
              <a:t>помощью бота, на которого мы попадаем, когда решаем записаться к врачу по </a:t>
            </a:r>
            <a:r>
              <a:rPr lang="ru-RU" smtClean="0">
                <a:cs typeface="Arial" panose="020B0604020202020204" pitchFamily="34" charset="0"/>
              </a:rPr>
              <a:t>телефону, можно выбрать категорию вопроса, специализацию врача и любое удобное и свободное время, на которое нас запишут, предварительно запросив личные данные по типу ФИО, полиса и даты рождения.</a:t>
            </a:r>
          </a:p>
          <a:p>
            <a:endParaRPr lang="ru-RU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/>
          </a:p>
        </p:txBody>
      </p:sp>
      <p:pic>
        <p:nvPicPr>
          <p:cNvPr id="1026" name="Picture 2" descr="https://sun6-20.userapi.com/s/v1/ig2/7YK0jBpho56hJVCTMpuvgbOjHRlw_6IfRpmnii1UmMDeAWMx1qo54fX-sHqBoogAiJkRAt2HEK5SFWahVyUr5lqD.jpg?size=1599x1599&amp;quality=95&amp;crop=201,201,1599,1599&amp;av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183" y="2336486"/>
            <a:ext cx="3824167" cy="38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51004" y="6160654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0898735" y="5908963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1367385" y="5937570"/>
            <a:ext cx="452387" cy="18382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898009" y="5816211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Запись на прием через приложение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7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Ассистирование операций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0846" y="2603499"/>
            <a:ext cx="6732899" cy="35571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600">
                <a:cs typeface="Arial" panose="020B0604020202020204" pitchFamily="34" charset="0"/>
              </a:rPr>
              <a:t>Роботы позволяют хирургам выполнять операции с высокой точностью и меньшими ошибками. Роботы обладают стабильными механизмами и могут выполнять движения, которые человек не смог бы сделать самостоятельно</a:t>
            </a:r>
            <a:r>
              <a:rPr lang="ru-RU" sz="1600" smtClean="0">
                <a:cs typeface="Arial" panose="020B0604020202020204" pitchFamily="34" charset="0"/>
              </a:rPr>
              <a:t>.</a:t>
            </a:r>
            <a:endParaRPr lang="ru-RU" sz="160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smtClean="0">
                <a:cs typeface="Arial" panose="020B0604020202020204" pitchFamily="34" charset="0"/>
              </a:rPr>
              <a:t>Роботизированные </a:t>
            </a:r>
            <a:r>
              <a:rPr lang="ru-RU" sz="1600">
                <a:cs typeface="Arial" panose="020B0604020202020204" pitchFamily="34" charset="0"/>
              </a:rPr>
              <a:t>системы позволяют хирургам проводить операции через маленькие разрезы, что снижает риск осложнений, уменьшает кровопотерю и ускоряет процесс восстановления пациента</a:t>
            </a:r>
            <a:r>
              <a:rPr lang="ru-RU" sz="1600" smtClean="0">
                <a:cs typeface="Arial" panose="020B0604020202020204" pitchFamily="34" charset="0"/>
              </a:rPr>
              <a:t>.</a:t>
            </a:r>
            <a:endParaRPr lang="ru-RU" sz="160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smtClean="0">
                <a:cs typeface="Arial" panose="020B0604020202020204" pitchFamily="34" charset="0"/>
              </a:rPr>
              <a:t>Они обычно </a:t>
            </a:r>
            <a:r>
              <a:rPr lang="ru-RU" sz="1600">
                <a:cs typeface="Arial" panose="020B0604020202020204" pitchFamily="34" charset="0"/>
              </a:rPr>
              <a:t>оснащены камерами и системами виртуальной реальности, что позволяет хирургам видеть операционное поле более четко и детально, что повышает качество операции.</a:t>
            </a:r>
          </a:p>
          <a:p>
            <a:pPr marL="0" indent="0">
              <a:buNone/>
            </a:pPr>
            <a:r>
              <a:rPr lang="ru-RU" sz="1600" smtClean="0">
                <a:cs typeface="Arial" panose="020B0604020202020204" pitchFamily="34" charset="0"/>
              </a:rPr>
              <a:t>Роботы также могут </a:t>
            </a:r>
            <a:r>
              <a:rPr lang="ru-RU" sz="1600">
                <a:cs typeface="Arial" panose="020B0604020202020204" pitchFamily="34" charset="0"/>
              </a:rPr>
              <a:t>использоваться для обучения студентов-хирургов, позволяя им набираться опыта на симуляторах перед работой с реальными пациентами.</a:t>
            </a:r>
            <a:endParaRPr lang="ru-RU" sz="1600" smtClean="0">
              <a:cs typeface="Arial" panose="020B0604020202020204" pitchFamily="34" charset="0"/>
            </a:endParaRPr>
          </a:p>
          <a:p>
            <a:endParaRPr lang="ru-RU"/>
          </a:p>
        </p:txBody>
      </p:sp>
      <p:pic>
        <p:nvPicPr>
          <p:cNvPr id="2050" name="Picture 2" descr="https://xn--d1acijio.xn--p1ai/wp-content/uploads/sites/2/2023/03/%D0%93%D0%BB%D0%B0%D0%B2%D0%BD%D0%B0%D1%8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745" y="2706736"/>
            <a:ext cx="3996890" cy="266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32706" y="6212767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8" name="Стрелка вверх 7">
            <a:hlinkClick r:id="rId3" action="ppaction://hlinksldjump"/>
          </p:cNvPr>
          <p:cNvSpPr/>
          <p:nvPr/>
        </p:nvSpPr>
        <p:spPr>
          <a:xfrm>
            <a:off x="10945090" y="5961076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3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Электронные бланки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9272901" cy="3437082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ru-RU" sz="1700">
                <a:cs typeface="Arial" panose="020B0604020202020204" pitchFamily="34" charset="0"/>
              </a:rPr>
              <a:t>Легко заполняются. Вы нажимаете на одну кнопку, и бланк уже перед вами. Не нужно бегать и искать его по всей больнице.</a:t>
            </a:r>
          </a:p>
          <a:p>
            <a:pPr fontAlgn="base"/>
            <a:r>
              <a:rPr lang="ru-RU" sz="1700">
                <a:cs typeface="Arial" panose="020B0604020202020204" pitchFamily="34" charset="0"/>
              </a:rPr>
              <a:t>Готовые шаблоны для ввода фраз. Набрав только пару букв, система может подставить нужную улицу, на которой живет пациент, или использовать подсказку с заболеванием из встроенного справочника.</a:t>
            </a:r>
          </a:p>
          <a:p>
            <a:pPr fontAlgn="base"/>
            <a:r>
              <a:rPr lang="ru-RU" sz="1700">
                <a:cs typeface="Arial" panose="020B0604020202020204" pitchFamily="34" charset="0"/>
              </a:rPr>
              <a:t>Почти исключен человеческий фактор. Система просто не даст сотруднику внести в документ неверные данные.</a:t>
            </a:r>
          </a:p>
          <a:p>
            <a:pPr fontAlgn="base"/>
            <a:r>
              <a:rPr lang="ru-RU" sz="1700">
                <a:cs typeface="Arial" panose="020B0604020202020204" pitchFamily="34" charset="0"/>
              </a:rPr>
              <a:t>Легче исправить ошибки. Если вы неправильно написали фамилию пациента, или его адрес, вам так же понадобится только одна кнопка, чтобы исправить ошибку.</a:t>
            </a:r>
          </a:p>
          <a:p>
            <a:pPr fontAlgn="base"/>
            <a:r>
              <a:rPr lang="ru-RU" sz="1700">
                <a:cs typeface="Arial" panose="020B0604020202020204" pitchFamily="34" charset="0"/>
              </a:rPr>
              <a:t>Время. На заполнение электронного бланка уходит примерно 2-3 минуты.</a:t>
            </a:r>
          </a:p>
          <a:p>
            <a:pPr fontAlgn="base"/>
            <a:r>
              <a:rPr lang="ru-RU" sz="1700">
                <a:cs typeface="Arial" panose="020B0604020202020204" pitchFamily="34" charset="0"/>
              </a:rPr>
              <a:t>Невозможно потерять. Вы никогда не испортите электронный бланк, он не затеряется среди других, да и найти его будет гораздо проще.</a:t>
            </a:r>
          </a:p>
          <a:p>
            <a:pPr marL="0" indent="0">
              <a:buNone/>
            </a:pPr>
            <a:endParaRPr lang="ru-RU" b="1" smtClean="0">
              <a:hlinkClick r:id="rId2"/>
            </a:endParaRPr>
          </a:p>
          <a:p>
            <a:pPr marL="0" indent="0">
              <a:buNone/>
            </a:pPr>
            <a:endParaRPr lang="ru-RU"/>
          </a:p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674269" y="6109978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018981" y="5858287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8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Результаты анализов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4904101" cy="3437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>
                <a:cs typeface="Arial" panose="020B0604020202020204" pitchFamily="34" charset="0"/>
              </a:rPr>
              <a:t>Н</a:t>
            </a:r>
            <a:r>
              <a:rPr lang="ru-RU" smtClean="0">
                <a:cs typeface="Arial" panose="020B0604020202020204" pitchFamily="34" charset="0"/>
              </a:rPr>
              <a:t>е </a:t>
            </a:r>
            <a:r>
              <a:rPr lang="ru-RU">
                <a:cs typeface="Arial" panose="020B0604020202020204" pitchFamily="34" charset="0"/>
              </a:rPr>
              <a:t>нужно </a:t>
            </a:r>
            <a:r>
              <a:rPr lang="ru-RU" smtClean="0">
                <a:cs typeface="Arial" panose="020B0604020202020204" pitchFamily="34" charset="0"/>
              </a:rPr>
              <a:t>вставать </a:t>
            </a:r>
            <a:r>
              <a:rPr lang="ru-RU">
                <a:cs typeface="Arial" panose="020B0604020202020204" pitchFamily="34" charset="0"/>
              </a:rPr>
              <a:t>в 8 утра, чтобы дойти до клиники, простоять в очереди и только потом узнать результаты анализов или получить </a:t>
            </a:r>
            <a:r>
              <a:rPr lang="ru-RU" smtClean="0">
                <a:cs typeface="Arial" panose="020B0604020202020204" pitchFamily="34" charset="0"/>
              </a:rPr>
              <a:t>справку, все появится автоматически в личном кабинете в электронной медицинской карте, на сайте или в приложении</a:t>
            </a:r>
          </a:p>
          <a:p>
            <a:pPr marL="0" indent="0">
              <a:buNone/>
            </a:pPr>
            <a:endParaRPr lang="ru-RU"/>
          </a:p>
          <a:p>
            <a:endParaRPr lang="ru-RU"/>
          </a:p>
        </p:txBody>
      </p:sp>
      <p:pic>
        <p:nvPicPr>
          <p:cNvPr id="3074" name="Picture 2" descr="https://static.vecteezy.com/system/resources/previews/024/791/007/original/artificial-intelligence-network-virtual-ai-bot-chat-with-computer-assistant-and-machine-learning-isometric-concept-illustration-vec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77" y="2603500"/>
            <a:ext cx="4305701" cy="32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88124" y="6109977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Вернуться к карте</a:t>
            </a:r>
            <a:endParaRPr lang="ru-RU"/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1009744" y="5883576"/>
            <a:ext cx="240145" cy="503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1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856</TotalTime>
  <Words>1287</Words>
  <Application>Microsoft Office PowerPoint</Application>
  <PresentationFormat>Широкоэкранный</PresentationFormat>
  <Paragraphs>117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Courier New</vt:lpstr>
      <vt:lpstr>Wingdings 3</vt:lpstr>
      <vt:lpstr>Совет директоров</vt:lpstr>
      <vt:lpstr>Практика № 1. Разработка мультимедийной презентации по теме: «Анализ предметной области “цифровая медицина” средствами проектирования электронного контента»</vt:lpstr>
      <vt:lpstr>Презентация PowerPoint</vt:lpstr>
      <vt:lpstr>Структура контента</vt:lpstr>
      <vt:lpstr>Система обработки данных</vt:lpstr>
      <vt:lpstr>Диагностика заболеваний</vt:lpstr>
      <vt:lpstr>Бот-ассистент</vt:lpstr>
      <vt:lpstr>Ассистирование операций</vt:lpstr>
      <vt:lpstr>Электронные бланки</vt:lpstr>
      <vt:lpstr>Результаты анализов</vt:lpstr>
      <vt:lpstr>Электронные справки</vt:lpstr>
      <vt:lpstr>Онлайн-консультации</vt:lpstr>
      <vt:lpstr>Форум врачей</vt:lpstr>
      <vt:lpstr>Консультация с ИИ</vt:lpstr>
      <vt:lpstr>Отклики пациентов о врачах</vt:lpstr>
      <vt:lpstr>Мониторинг состояния здоровья</vt:lpstr>
      <vt:lpstr>Запись на прием</vt:lpstr>
      <vt:lpstr>Чат GPT</vt:lpstr>
      <vt:lpstr>Организация донорских дней</vt:lpstr>
      <vt:lpstr>Регистрация на мероприятия</vt:lpstr>
      <vt:lpstr>Форум от врачей, доступный пациентам</vt:lpstr>
      <vt:lpstr>Отзывы на сайте</vt:lpstr>
      <vt:lpstr>Спасибо за внимание!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Морозова Валерия Андреевна</dc:creator>
  <cp:lastModifiedBy>User</cp:lastModifiedBy>
  <cp:revision>57</cp:revision>
  <dcterms:created xsi:type="dcterms:W3CDTF">2024-02-21T18:09:15Z</dcterms:created>
  <dcterms:modified xsi:type="dcterms:W3CDTF">2024-03-01T15:02:54Z</dcterms:modified>
</cp:coreProperties>
</file>